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varScale="1">
        <p:scale>
          <a:sx n="96" d="100"/>
          <a:sy n="96" d="100"/>
        </p:scale>
        <p:origin x="3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8/2/2018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8/2/2018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B5E2C-090F-4FB4-9747-2F25AE1E4F08}"/>
              </a:ext>
            </a:extLst>
          </p:cNvPr>
          <p:cNvSpPr>
            <a:spLocks noGrp="1"/>
          </p:cNvSpPr>
          <p:nvPr>
            <p:ph type="ctrTitle"/>
          </p:nvPr>
        </p:nvSpPr>
        <p:spPr/>
        <p:txBody>
          <a:bodyPr/>
          <a:lstStyle/>
          <a:p>
            <a:r>
              <a:rPr lang="en-CA" dirty="0"/>
              <a:t>Turtle Island</a:t>
            </a:r>
          </a:p>
        </p:txBody>
      </p:sp>
      <p:sp>
        <p:nvSpPr>
          <p:cNvPr id="3" name="Subtitle 2">
            <a:extLst>
              <a:ext uri="{FF2B5EF4-FFF2-40B4-BE49-F238E27FC236}">
                <a16:creationId xmlns:a16="http://schemas.microsoft.com/office/drawing/2014/main" id="{E21DEBDA-CB24-486D-B562-32FFF097921B}"/>
              </a:ext>
            </a:extLst>
          </p:cNvPr>
          <p:cNvSpPr>
            <a:spLocks noGrp="1"/>
          </p:cNvSpPr>
          <p:nvPr>
            <p:ph type="subTitle" idx="1"/>
          </p:nvPr>
        </p:nvSpPr>
        <p:spPr>
          <a:xfrm>
            <a:off x="684211" y="3843867"/>
            <a:ext cx="10990337" cy="2812114"/>
          </a:xfrm>
        </p:spPr>
        <p:txBody>
          <a:bodyPr>
            <a:normAutofit/>
          </a:bodyPr>
          <a:lstStyle/>
          <a:p>
            <a:r>
              <a:rPr lang="en-CA" dirty="0"/>
              <a:t>Modified by P Groom from the article at CBC.ca</a:t>
            </a:r>
          </a:p>
          <a:p>
            <a:endParaRPr lang="en-CA" dirty="0"/>
          </a:p>
          <a:p>
            <a:endParaRPr lang="en-CA" dirty="0"/>
          </a:p>
          <a:p>
            <a:endParaRPr lang="en-CA" dirty="0"/>
          </a:p>
          <a:p>
            <a:endParaRPr lang="en-CA" dirty="0"/>
          </a:p>
          <a:p>
            <a:r>
              <a:rPr lang="en-CA" dirty="0"/>
              <a:t>http://www.cbc.ca/kidscbc2/the-feed/turtle-island-wheres-that</a:t>
            </a:r>
          </a:p>
        </p:txBody>
      </p:sp>
      <p:pic>
        <p:nvPicPr>
          <p:cNvPr id="4" name="Picture 3">
            <a:extLst>
              <a:ext uri="{FF2B5EF4-FFF2-40B4-BE49-F238E27FC236}">
                <a16:creationId xmlns:a16="http://schemas.microsoft.com/office/drawing/2014/main" id="{62B235D0-E71D-4FB9-84A0-EA9C0683C0F6}"/>
              </a:ext>
            </a:extLst>
          </p:cNvPr>
          <p:cNvPicPr>
            <a:picLocks noChangeAspect="1"/>
          </p:cNvPicPr>
          <p:nvPr/>
        </p:nvPicPr>
        <p:blipFill>
          <a:blip r:embed="rId2"/>
          <a:stretch>
            <a:fillRect/>
          </a:stretch>
        </p:blipFill>
        <p:spPr>
          <a:xfrm rot="780780">
            <a:off x="6470526" y="778490"/>
            <a:ext cx="5180382" cy="3176820"/>
          </a:xfrm>
          <a:prstGeom prst="rect">
            <a:avLst/>
          </a:prstGeom>
        </p:spPr>
      </p:pic>
    </p:spTree>
    <p:extLst>
      <p:ext uri="{BB962C8B-B14F-4D97-AF65-F5344CB8AC3E}">
        <p14:creationId xmlns:p14="http://schemas.microsoft.com/office/powerpoint/2010/main" val="1926308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372B9A-9058-4A1D-AE10-613702B5111D}"/>
              </a:ext>
            </a:extLst>
          </p:cNvPr>
          <p:cNvPicPr>
            <a:picLocks noChangeAspect="1"/>
          </p:cNvPicPr>
          <p:nvPr/>
        </p:nvPicPr>
        <p:blipFill>
          <a:blip r:embed="rId2"/>
          <a:stretch>
            <a:fillRect/>
          </a:stretch>
        </p:blipFill>
        <p:spPr>
          <a:xfrm>
            <a:off x="8109099" y="3992635"/>
            <a:ext cx="4082901" cy="2865365"/>
          </a:xfrm>
          <a:prstGeom prst="rect">
            <a:avLst/>
          </a:prstGeom>
        </p:spPr>
      </p:pic>
      <p:sp>
        <p:nvSpPr>
          <p:cNvPr id="3" name="Rectangle 2">
            <a:extLst>
              <a:ext uri="{FF2B5EF4-FFF2-40B4-BE49-F238E27FC236}">
                <a16:creationId xmlns:a16="http://schemas.microsoft.com/office/drawing/2014/main" id="{BB820659-6A9D-44F3-8539-EFF5CD674B31}"/>
              </a:ext>
            </a:extLst>
          </p:cNvPr>
          <p:cNvSpPr/>
          <p:nvPr/>
        </p:nvSpPr>
        <p:spPr>
          <a:xfrm>
            <a:off x="186581" y="22317"/>
            <a:ext cx="11445437" cy="3970318"/>
          </a:xfrm>
          <a:prstGeom prst="rect">
            <a:avLst/>
          </a:prstGeom>
        </p:spPr>
        <p:txBody>
          <a:bodyPr wrap="square">
            <a:spAutoFit/>
          </a:bodyPr>
          <a:lstStyle/>
          <a:p>
            <a:r>
              <a:rPr lang="en-CA" sz="3600" dirty="0">
                <a:solidFill>
                  <a:schemeClr val="bg1"/>
                </a:solidFill>
              </a:rPr>
              <a:t>The turtle told them that if the muskrat was willing to give his life, then he could give them his shell. They could put the earth that the Muskrat had brought them on his back and he would carry it for them. The winds blew and spread the earth around. That little bit of earth that the Muskrat had brought back became Turtle Island.</a:t>
            </a:r>
          </a:p>
        </p:txBody>
      </p:sp>
    </p:spTree>
    <p:extLst>
      <p:ext uri="{BB962C8B-B14F-4D97-AF65-F5344CB8AC3E}">
        <p14:creationId xmlns:p14="http://schemas.microsoft.com/office/powerpoint/2010/main" val="3659659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820659-6A9D-44F3-8539-EFF5CD674B31}"/>
              </a:ext>
            </a:extLst>
          </p:cNvPr>
          <p:cNvSpPr/>
          <p:nvPr/>
        </p:nvSpPr>
        <p:spPr>
          <a:xfrm>
            <a:off x="399232" y="362559"/>
            <a:ext cx="4917047" cy="5632311"/>
          </a:xfrm>
          <a:prstGeom prst="rect">
            <a:avLst/>
          </a:prstGeom>
        </p:spPr>
        <p:txBody>
          <a:bodyPr wrap="square">
            <a:spAutoFit/>
          </a:bodyPr>
          <a:lstStyle/>
          <a:p>
            <a:r>
              <a:rPr lang="en-CA" sz="3600" dirty="0">
                <a:solidFill>
                  <a:schemeClr val="bg1"/>
                </a:solidFill>
              </a:rPr>
              <a:t>Many folktales all over the world feature a </a:t>
            </a:r>
            <a:r>
              <a:rPr lang="en-CA" sz="3600" dirty="0" smtClean="0">
                <a:solidFill>
                  <a:schemeClr val="bg1"/>
                </a:solidFill>
              </a:rPr>
              <a:t>turtle! </a:t>
            </a:r>
            <a:r>
              <a:rPr lang="en-CA" sz="3600" dirty="0">
                <a:solidFill>
                  <a:schemeClr val="bg1"/>
                </a:solidFill>
              </a:rPr>
              <a:t>In African folklore, the turtle is the smartest animal. In Chinese mythology, the turtle is a very powerful </a:t>
            </a:r>
            <a:r>
              <a:rPr lang="en-CA" sz="3600" dirty="0" smtClean="0">
                <a:solidFill>
                  <a:schemeClr val="bg1"/>
                </a:solidFill>
              </a:rPr>
              <a:t>symbol, </a:t>
            </a:r>
            <a:r>
              <a:rPr lang="en-CA" sz="3600" dirty="0">
                <a:solidFill>
                  <a:schemeClr val="bg1"/>
                </a:solidFill>
              </a:rPr>
              <a:t>a</a:t>
            </a:r>
            <a:r>
              <a:rPr lang="en-CA" sz="3600" dirty="0" smtClean="0">
                <a:solidFill>
                  <a:schemeClr val="bg1"/>
                </a:solidFill>
              </a:rPr>
              <a:t>nd </a:t>
            </a:r>
            <a:r>
              <a:rPr lang="en-CA" sz="3600" dirty="0">
                <a:solidFill>
                  <a:schemeClr val="bg1"/>
                </a:solidFill>
              </a:rPr>
              <a:t>in Tahiti, the turtle is the lord of the oceans.</a:t>
            </a:r>
          </a:p>
        </p:txBody>
      </p:sp>
      <p:pic>
        <p:nvPicPr>
          <p:cNvPr id="5" name="Picture 4">
            <a:extLst>
              <a:ext uri="{FF2B5EF4-FFF2-40B4-BE49-F238E27FC236}">
                <a16:creationId xmlns:a16="http://schemas.microsoft.com/office/drawing/2014/main" id="{24123B22-41AB-41F3-AF6F-0FA091964433}"/>
              </a:ext>
            </a:extLst>
          </p:cNvPr>
          <p:cNvPicPr>
            <a:picLocks noChangeAspect="1"/>
          </p:cNvPicPr>
          <p:nvPr/>
        </p:nvPicPr>
        <p:blipFill rotWithShape="1">
          <a:blip r:embed="rId2"/>
          <a:srcRect l="-679" r="18325"/>
          <a:stretch/>
        </p:blipFill>
        <p:spPr>
          <a:xfrm>
            <a:off x="5616000" y="-1"/>
            <a:ext cx="6552000" cy="6230679"/>
          </a:xfrm>
          <a:prstGeom prst="rect">
            <a:avLst/>
          </a:prstGeom>
        </p:spPr>
      </p:pic>
    </p:spTree>
    <p:extLst>
      <p:ext uri="{BB962C8B-B14F-4D97-AF65-F5344CB8AC3E}">
        <p14:creationId xmlns:p14="http://schemas.microsoft.com/office/powerpoint/2010/main" val="204416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3C3FD80-DAC8-4EDB-8056-B023240C6EB4}"/>
              </a:ext>
            </a:extLst>
          </p:cNvPr>
          <p:cNvPicPr>
            <a:picLocks noGrp="1" noChangeAspect="1"/>
          </p:cNvPicPr>
          <p:nvPr>
            <p:ph idx="1"/>
          </p:nvPr>
        </p:nvPicPr>
        <p:blipFill>
          <a:blip r:embed="rId2"/>
          <a:stretch>
            <a:fillRect/>
          </a:stretch>
        </p:blipFill>
        <p:spPr>
          <a:xfrm>
            <a:off x="-148856" y="-79874"/>
            <a:ext cx="10632558" cy="7018231"/>
          </a:xfrm>
          <a:prstGeom prst="rect">
            <a:avLst/>
          </a:prstGeom>
        </p:spPr>
      </p:pic>
      <p:sp>
        <p:nvSpPr>
          <p:cNvPr id="2" name="Title 1">
            <a:extLst>
              <a:ext uri="{FF2B5EF4-FFF2-40B4-BE49-F238E27FC236}">
                <a16:creationId xmlns:a16="http://schemas.microsoft.com/office/drawing/2014/main" id="{FDBE466E-6BF9-45E5-AF4D-CEAEF6BB8B13}"/>
              </a:ext>
            </a:extLst>
          </p:cNvPr>
          <p:cNvSpPr>
            <a:spLocks noGrp="1"/>
          </p:cNvSpPr>
          <p:nvPr>
            <p:ph type="title"/>
          </p:nvPr>
        </p:nvSpPr>
        <p:spPr/>
        <p:txBody>
          <a:bodyPr/>
          <a:lstStyle/>
          <a:p>
            <a:endParaRPr lang="en-CA" dirty="0"/>
          </a:p>
        </p:txBody>
      </p:sp>
      <p:grpSp>
        <p:nvGrpSpPr>
          <p:cNvPr id="7" name="Group 6">
            <a:extLst>
              <a:ext uri="{FF2B5EF4-FFF2-40B4-BE49-F238E27FC236}">
                <a16:creationId xmlns:a16="http://schemas.microsoft.com/office/drawing/2014/main" id="{B36F1BDA-A35D-4658-B502-B88EE941FC7C}"/>
              </a:ext>
            </a:extLst>
          </p:cNvPr>
          <p:cNvGrpSpPr/>
          <p:nvPr/>
        </p:nvGrpSpPr>
        <p:grpSpPr>
          <a:xfrm>
            <a:off x="0" y="3927311"/>
            <a:ext cx="10313581" cy="3011046"/>
            <a:chOff x="2847477" y="2388554"/>
            <a:chExt cx="8954663" cy="3011046"/>
          </a:xfrm>
        </p:grpSpPr>
        <p:sp>
          <p:nvSpPr>
            <p:cNvPr id="6" name="Rectangle 5">
              <a:extLst>
                <a:ext uri="{FF2B5EF4-FFF2-40B4-BE49-F238E27FC236}">
                  <a16:creationId xmlns:a16="http://schemas.microsoft.com/office/drawing/2014/main" id="{F4CF7E96-474C-4012-8049-6DCB4769FA9E}"/>
                </a:ext>
              </a:extLst>
            </p:cNvPr>
            <p:cNvSpPr/>
            <p:nvPr/>
          </p:nvSpPr>
          <p:spPr>
            <a:xfrm>
              <a:off x="2847477" y="2388554"/>
              <a:ext cx="8954663" cy="3011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F66898CA-A4A6-434A-AD08-8A8B239D04A1}"/>
                </a:ext>
              </a:extLst>
            </p:cNvPr>
            <p:cNvSpPr/>
            <p:nvPr/>
          </p:nvSpPr>
          <p:spPr>
            <a:xfrm>
              <a:off x="3048001" y="2770693"/>
              <a:ext cx="8268770" cy="2246769"/>
            </a:xfrm>
            <a:prstGeom prst="rect">
              <a:avLst/>
            </a:prstGeom>
          </p:spPr>
          <p:txBody>
            <a:bodyPr wrap="square">
              <a:spAutoFit/>
            </a:bodyPr>
            <a:lstStyle/>
            <a:p>
              <a:r>
                <a:rPr lang="en-CA" sz="2800" b="1" dirty="0"/>
                <a:t>Turtle Island might sound like some far away island in the sea, but it's actually what some Indigenous people call the continent of North America, while others, such as the Ojibwa, use it to refer to the whole world.</a:t>
              </a:r>
            </a:p>
          </p:txBody>
        </p:sp>
      </p:grpSp>
      <p:pic>
        <p:nvPicPr>
          <p:cNvPr id="8" name="Picture 7">
            <a:extLst>
              <a:ext uri="{FF2B5EF4-FFF2-40B4-BE49-F238E27FC236}">
                <a16:creationId xmlns:a16="http://schemas.microsoft.com/office/drawing/2014/main" id="{15245D68-EA5F-4586-B683-C92C84314E67}"/>
              </a:ext>
            </a:extLst>
          </p:cNvPr>
          <p:cNvPicPr>
            <a:picLocks noChangeAspect="1"/>
          </p:cNvPicPr>
          <p:nvPr/>
        </p:nvPicPr>
        <p:blipFill>
          <a:blip r:embed="rId3"/>
          <a:stretch>
            <a:fillRect/>
          </a:stretch>
        </p:blipFill>
        <p:spPr>
          <a:xfrm rot="1113520">
            <a:off x="8370763" y="417719"/>
            <a:ext cx="3885634" cy="4132040"/>
          </a:xfrm>
          <a:prstGeom prst="rect">
            <a:avLst/>
          </a:prstGeom>
        </p:spPr>
      </p:pic>
    </p:spTree>
    <p:extLst>
      <p:ext uri="{BB962C8B-B14F-4D97-AF65-F5344CB8AC3E}">
        <p14:creationId xmlns:p14="http://schemas.microsoft.com/office/powerpoint/2010/main" val="425465170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EF21A-96DC-40FC-A5DB-7FE3B7FBCD31}"/>
              </a:ext>
            </a:extLst>
          </p:cNvPr>
          <p:cNvSpPr>
            <a:spLocks noGrp="1"/>
          </p:cNvSpPr>
          <p:nvPr>
            <p:ph type="title"/>
          </p:nvPr>
        </p:nvSpPr>
        <p:spPr/>
        <p:txBody>
          <a:bodyPr/>
          <a:lstStyle/>
          <a:p>
            <a:endParaRPr lang="en-CA" dirty="0"/>
          </a:p>
        </p:txBody>
      </p:sp>
      <p:pic>
        <p:nvPicPr>
          <p:cNvPr id="4" name="Content Placeholder 3">
            <a:extLst>
              <a:ext uri="{FF2B5EF4-FFF2-40B4-BE49-F238E27FC236}">
                <a16:creationId xmlns:a16="http://schemas.microsoft.com/office/drawing/2014/main" id="{498657D6-3AEA-41FD-9194-ED3B3CBC4149}"/>
              </a:ext>
            </a:extLst>
          </p:cNvPr>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65236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102ED6-E7F9-445F-92FA-43A7BD36F337}"/>
              </a:ext>
            </a:extLst>
          </p:cNvPr>
          <p:cNvPicPr>
            <a:picLocks noChangeAspect="1"/>
          </p:cNvPicPr>
          <p:nvPr/>
        </p:nvPicPr>
        <p:blipFill>
          <a:blip r:embed="rId2"/>
          <a:stretch>
            <a:fillRect/>
          </a:stretch>
        </p:blipFill>
        <p:spPr>
          <a:xfrm>
            <a:off x="0" y="-277466"/>
            <a:ext cx="12192000" cy="7135466"/>
          </a:xfrm>
          <a:prstGeom prst="rect">
            <a:avLst/>
          </a:prstGeom>
        </p:spPr>
      </p:pic>
      <p:pic>
        <p:nvPicPr>
          <p:cNvPr id="3" name="Picture 2">
            <a:extLst>
              <a:ext uri="{FF2B5EF4-FFF2-40B4-BE49-F238E27FC236}">
                <a16:creationId xmlns:a16="http://schemas.microsoft.com/office/drawing/2014/main" id="{E5D69964-AAC1-4393-BA68-BDBE2486F553}"/>
              </a:ext>
            </a:extLst>
          </p:cNvPr>
          <p:cNvPicPr>
            <a:picLocks noChangeAspect="1"/>
          </p:cNvPicPr>
          <p:nvPr/>
        </p:nvPicPr>
        <p:blipFill>
          <a:blip r:embed="rId3"/>
          <a:stretch>
            <a:fillRect/>
          </a:stretch>
        </p:blipFill>
        <p:spPr>
          <a:xfrm rot="757456">
            <a:off x="7479677" y="138259"/>
            <a:ext cx="4287136" cy="4365084"/>
          </a:xfrm>
          <a:prstGeom prst="rect">
            <a:avLst/>
          </a:prstGeom>
        </p:spPr>
      </p:pic>
      <p:sp>
        <p:nvSpPr>
          <p:cNvPr id="4" name="Rectangle 3">
            <a:extLst>
              <a:ext uri="{FF2B5EF4-FFF2-40B4-BE49-F238E27FC236}">
                <a16:creationId xmlns:a16="http://schemas.microsoft.com/office/drawing/2014/main" id="{B1FD5E10-7B02-426A-B1E0-421E9A76662E}"/>
              </a:ext>
            </a:extLst>
          </p:cNvPr>
          <p:cNvSpPr/>
          <p:nvPr/>
        </p:nvSpPr>
        <p:spPr>
          <a:xfrm>
            <a:off x="0" y="3463291"/>
            <a:ext cx="8591107" cy="17597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t>Pictogram of </a:t>
            </a:r>
            <a:r>
              <a:rPr lang="en-CA" sz="3200" dirty="0" err="1"/>
              <a:t>Nanabozho</a:t>
            </a:r>
            <a:r>
              <a:rPr lang="en-CA" sz="3200" dirty="0"/>
              <a:t> on </a:t>
            </a:r>
            <a:r>
              <a:rPr lang="en-CA" sz="3200" dirty="0" err="1"/>
              <a:t>Mazinaw</a:t>
            </a:r>
            <a:r>
              <a:rPr lang="en-CA" sz="3200" dirty="0"/>
              <a:t> Rock, Bon Echo Provincial Park, Ontario</a:t>
            </a:r>
          </a:p>
        </p:txBody>
      </p:sp>
    </p:spTree>
    <p:extLst>
      <p:ext uri="{BB962C8B-B14F-4D97-AF65-F5344CB8AC3E}">
        <p14:creationId xmlns:p14="http://schemas.microsoft.com/office/powerpoint/2010/main" val="349417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282D99-DC73-4516-AD5F-2FC7BC99CF2E}"/>
              </a:ext>
            </a:extLst>
          </p:cNvPr>
          <p:cNvPicPr>
            <a:picLocks noChangeAspect="1"/>
          </p:cNvPicPr>
          <p:nvPr/>
        </p:nvPicPr>
        <p:blipFill>
          <a:blip r:embed="rId2"/>
          <a:stretch>
            <a:fillRect/>
          </a:stretch>
        </p:blipFill>
        <p:spPr>
          <a:xfrm>
            <a:off x="0" y="0"/>
            <a:ext cx="12192000" cy="6932199"/>
          </a:xfrm>
          <a:prstGeom prst="rect">
            <a:avLst/>
          </a:prstGeom>
        </p:spPr>
      </p:pic>
      <p:pic>
        <p:nvPicPr>
          <p:cNvPr id="3" name="Picture 2">
            <a:extLst>
              <a:ext uri="{FF2B5EF4-FFF2-40B4-BE49-F238E27FC236}">
                <a16:creationId xmlns:a16="http://schemas.microsoft.com/office/drawing/2014/main" id="{21CC7395-82A5-47C8-BFC4-51E2900D6E9E}"/>
              </a:ext>
            </a:extLst>
          </p:cNvPr>
          <p:cNvPicPr>
            <a:picLocks noChangeAspect="1"/>
          </p:cNvPicPr>
          <p:nvPr/>
        </p:nvPicPr>
        <p:blipFill>
          <a:blip r:embed="rId3"/>
          <a:stretch>
            <a:fillRect/>
          </a:stretch>
        </p:blipFill>
        <p:spPr>
          <a:xfrm>
            <a:off x="152936" y="1095037"/>
            <a:ext cx="11886127" cy="1860813"/>
          </a:xfrm>
          <a:prstGeom prst="rect">
            <a:avLst/>
          </a:prstGeom>
        </p:spPr>
      </p:pic>
    </p:spTree>
    <p:extLst>
      <p:ext uri="{BB962C8B-B14F-4D97-AF65-F5344CB8AC3E}">
        <p14:creationId xmlns:p14="http://schemas.microsoft.com/office/powerpoint/2010/main" val="39322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7FECB5-ABBC-490A-BC5D-26E268D48A2A}"/>
              </a:ext>
            </a:extLst>
          </p:cNvPr>
          <p:cNvPicPr>
            <a:picLocks noChangeAspect="1"/>
          </p:cNvPicPr>
          <p:nvPr/>
        </p:nvPicPr>
        <p:blipFill>
          <a:blip r:embed="rId3"/>
          <a:stretch>
            <a:fillRect/>
          </a:stretch>
        </p:blipFill>
        <p:spPr>
          <a:xfrm>
            <a:off x="281320" y="164582"/>
            <a:ext cx="8628764" cy="6398625"/>
          </a:xfrm>
          <a:prstGeom prst="rect">
            <a:avLst/>
          </a:prstGeom>
        </p:spPr>
      </p:pic>
      <p:pic>
        <p:nvPicPr>
          <p:cNvPr id="3" name="Picture 2">
            <a:extLst>
              <a:ext uri="{FF2B5EF4-FFF2-40B4-BE49-F238E27FC236}">
                <a16:creationId xmlns:a16="http://schemas.microsoft.com/office/drawing/2014/main" id="{1E7E7458-6A20-45AB-9026-3105F92EF810}"/>
              </a:ext>
            </a:extLst>
          </p:cNvPr>
          <p:cNvPicPr>
            <a:picLocks noChangeAspect="1"/>
          </p:cNvPicPr>
          <p:nvPr/>
        </p:nvPicPr>
        <p:blipFill>
          <a:blip r:embed="rId4"/>
          <a:stretch>
            <a:fillRect/>
          </a:stretch>
        </p:blipFill>
        <p:spPr>
          <a:xfrm rot="815525">
            <a:off x="-67720" y="3518323"/>
            <a:ext cx="12250006" cy="883558"/>
          </a:xfrm>
          <a:prstGeom prst="rect">
            <a:avLst/>
          </a:prstGeom>
        </p:spPr>
      </p:pic>
    </p:spTree>
    <p:extLst>
      <p:ext uri="{BB962C8B-B14F-4D97-AF65-F5344CB8AC3E}">
        <p14:creationId xmlns:p14="http://schemas.microsoft.com/office/powerpoint/2010/main" val="1507344638"/>
      </p:ext>
    </p:extLst>
  </p:cSld>
  <p:clrMapOvr>
    <a:masterClrMapping/>
  </p:clrMapOvr>
  <mc:AlternateContent xmlns:mc="http://schemas.openxmlformats.org/markup-compatibility/2006">
    <mc:Choice xmlns:p14="http://schemas.microsoft.com/office/powerpoint/2010/main" Requires="p14">
      <p:transition spd="slow" p14:dur="2000">
        <p:sndAc>
          <p:stSnd>
            <p:snd r:embed="rId2" name="loon2.wav"/>
          </p:stSnd>
        </p:sndAc>
      </p:transition>
    </mc:Choice>
    <mc:Fallback>
      <p:transition spd="slow">
        <p:sndAc>
          <p:stSnd>
            <p:snd r:embed="rId2" name="loon2.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57B97B-255F-44E5-BB26-09CAFF3F3B06}"/>
              </a:ext>
            </a:extLst>
          </p:cNvPr>
          <p:cNvPicPr>
            <a:picLocks noChangeAspect="1"/>
          </p:cNvPicPr>
          <p:nvPr/>
        </p:nvPicPr>
        <p:blipFill>
          <a:blip r:embed="rId3"/>
          <a:stretch>
            <a:fillRect/>
          </a:stretch>
        </p:blipFill>
        <p:spPr>
          <a:xfrm>
            <a:off x="4801070" y="0"/>
            <a:ext cx="7390930" cy="5507665"/>
          </a:xfrm>
          <a:prstGeom prst="rect">
            <a:avLst/>
          </a:prstGeom>
        </p:spPr>
      </p:pic>
      <p:sp>
        <p:nvSpPr>
          <p:cNvPr id="3" name="Rectangle 2">
            <a:extLst>
              <a:ext uri="{FF2B5EF4-FFF2-40B4-BE49-F238E27FC236}">
                <a16:creationId xmlns:a16="http://schemas.microsoft.com/office/drawing/2014/main" id="{BB820659-6A9D-44F3-8539-EFF5CD674B31}"/>
              </a:ext>
            </a:extLst>
          </p:cNvPr>
          <p:cNvSpPr/>
          <p:nvPr/>
        </p:nvSpPr>
        <p:spPr>
          <a:xfrm>
            <a:off x="186583" y="362083"/>
            <a:ext cx="4470478" cy="5632311"/>
          </a:xfrm>
          <a:prstGeom prst="rect">
            <a:avLst/>
          </a:prstGeom>
        </p:spPr>
        <p:txBody>
          <a:bodyPr wrap="square">
            <a:spAutoFit/>
          </a:bodyPr>
          <a:lstStyle/>
          <a:p>
            <a:r>
              <a:rPr lang="en-CA" sz="3600" dirty="0">
                <a:solidFill>
                  <a:schemeClr val="bg1"/>
                </a:solidFill>
              </a:rPr>
              <a:t>The muskrat came forward and offered to try. The other animals laughed at him because he wasn’t used to </a:t>
            </a:r>
            <a:r>
              <a:rPr lang="en-CA" sz="3600" dirty="0" smtClean="0">
                <a:solidFill>
                  <a:schemeClr val="bg1"/>
                </a:solidFill>
              </a:rPr>
              <a:t>diving, but </a:t>
            </a:r>
            <a:r>
              <a:rPr lang="en-CA" sz="3600" dirty="0">
                <a:solidFill>
                  <a:schemeClr val="bg1"/>
                </a:solidFill>
              </a:rPr>
              <a:t>the muskrat took a deep breath and dove down into the water.</a:t>
            </a:r>
          </a:p>
        </p:txBody>
      </p:sp>
    </p:spTree>
    <p:extLst>
      <p:ext uri="{BB962C8B-B14F-4D97-AF65-F5344CB8AC3E}">
        <p14:creationId xmlns:p14="http://schemas.microsoft.com/office/powerpoint/2010/main" val="1776884719"/>
      </p:ext>
    </p:extLst>
  </p:cSld>
  <p:clrMapOvr>
    <a:masterClrMapping/>
  </p:clrMapOvr>
  <mc:AlternateContent xmlns:mc="http://schemas.openxmlformats.org/markup-compatibility/2006">
    <mc:Choice xmlns:p14="http://schemas.microsoft.com/office/powerpoint/2010/main" Requires="p14">
      <p:transition spd="slow" p14:dur="2000">
        <p:sndAc>
          <p:stSnd>
            <p:snd r:embed="rId2" name="loon.wav"/>
          </p:stSnd>
        </p:sndAc>
      </p:transition>
    </mc:Choice>
    <mc:Fallback>
      <p:transition spd="slow">
        <p:sndAc>
          <p:stSnd>
            <p:snd r:embed="rId2" name="loon.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57B97B-255F-44E5-BB26-09CAFF3F3B06}"/>
              </a:ext>
            </a:extLst>
          </p:cNvPr>
          <p:cNvPicPr>
            <a:picLocks noChangeAspect="1"/>
          </p:cNvPicPr>
          <p:nvPr/>
        </p:nvPicPr>
        <p:blipFill>
          <a:blip r:embed="rId2"/>
          <a:stretch>
            <a:fillRect/>
          </a:stretch>
        </p:blipFill>
        <p:spPr>
          <a:xfrm>
            <a:off x="4801070" y="0"/>
            <a:ext cx="7390930" cy="5507665"/>
          </a:xfrm>
          <a:prstGeom prst="rect">
            <a:avLst/>
          </a:prstGeom>
        </p:spPr>
      </p:pic>
      <p:sp>
        <p:nvSpPr>
          <p:cNvPr id="3" name="Rectangle 2">
            <a:extLst>
              <a:ext uri="{FF2B5EF4-FFF2-40B4-BE49-F238E27FC236}">
                <a16:creationId xmlns:a16="http://schemas.microsoft.com/office/drawing/2014/main" id="{BB820659-6A9D-44F3-8539-EFF5CD674B31}"/>
              </a:ext>
            </a:extLst>
          </p:cNvPr>
          <p:cNvSpPr/>
          <p:nvPr/>
        </p:nvSpPr>
        <p:spPr>
          <a:xfrm>
            <a:off x="186583" y="362083"/>
            <a:ext cx="4470478" cy="3970318"/>
          </a:xfrm>
          <a:prstGeom prst="rect">
            <a:avLst/>
          </a:prstGeom>
        </p:spPr>
        <p:txBody>
          <a:bodyPr wrap="square">
            <a:spAutoFit/>
          </a:bodyPr>
          <a:lstStyle/>
          <a:p>
            <a:r>
              <a:rPr lang="en-CA" sz="3600" dirty="0">
                <a:solidFill>
                  <a:schemeClr val="bg1"/>
                </a:solidFill>
              </a:rPr>
              <a:t>The other animals and </a:t>
            </a:r>
            <a:r>
              <a:rPr lang="en-CA" sz="3600" dirty="0" err="1">
                <a:solidFill>
                  <a:schemeClr val="bg1"/>
                </a:solidFill>
              </a:rPr>
              <a:t>Nanabush</a:t>
            </a:r>
            <a:r>
              <a:rPr lang="en-CA" sz="3600" dirty="0">
                <a:solidFill>
                  <a:schemeClr val="bg1"/>
                </a:solidFill>
              </a:rPr>
              <a:t> waited. They looked in the water for the </a:t>
            </a:r>
            <a:r>
              <a:rPr lang="en-CA" sz="3600" dirty="0" smtClean="0">
                <a:solidFill>
                  <a:schemeClr val="bg1"/>
                </a:solidFill>
              </a:rPr>
              <a:t>muskrat, </a:t>
            </a:r>
            <a:r>
              <a:rPr lang="en-CA" sz="3600" dirty="0">
                <a:solidFill>
                  <a:schemeClr val="bg1"/>
                </a:solidFill>
              </a:rPr>
              <a:t>b</a:t>
            </a:r>
            <a:r>
              <a:rPr lang="en-CA" sz="3600" dirty="0" smtClean="0">
                <a:solidFill>
                  <a:schemeClr val="bg1"/>
                </a:solidFill>
              </a:rPr>
              <a:t>ut </a:t>
            </a:r>
            <a:r>
              <a:rPr lang="en-CA" sz="3600" dirty="0">
                <a:solidFill>
                  <a:schemeClr val="bg1"/>
                </a:solidFill>
              </a:rPr>
              <a:t>the muskrat didn’t appear. </a:t>
            </a:r>
          </a:p>
        </p:txBody>
      </p:sp>
    </p:spTree>
    <p:extLst>
      <p:ext uri="{BB962C8B-B14F-4D97-AF65-F5344CB8AC3E}">
        <p14:creationId xmlns:p14="http://schemas.microsoft.com/office/powerpoint/2010/main" val="1575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57B97B-255F-44E5-BB26-09CAFF3F3B06}"/>
              </a:ext>
            </a:extLst>
          </p:cNvPr>
          <p:cNvPicPr>
            <a:picLocks noChangeAspect="1"/>
          </p:cNvPicPr>
          <p:nvPr/>
        </p:nvPicPr>
        <p:blipFill>
          <a:blip r:embed="rId2"/>
          <a:stretch>
            <a:fillRect/>
          </a:stretch>
        </p:blipFill>
        <p:spPr>
          <a:xfrm>
            <a:off x="6868632" y="0"/>
            <a:ext cx="5323367" cy="3966933"/>
          </a:xfrm>
          <a:prstGeom prst="rect">
            <a:avLst/>
          </a:prstGeom>
        </p:spPr>
      </p:pic>
      <p:sp>
        <p:nvSpPr>
          <p:cNvPr id="3" name="Rectangle 2">
            <a:extLst>
              <a:ext uri="{FF2B5EF4-FFF2-40B4-BE49-F238E27FC236}">
                <a16:creationId xmlns:a16="http://schemas.microsoft.com/office/drawing/2014/main" id="{BB820659-6A9D-44F3-8539-EFF5CD674B31}"/>
              </a:ext>
            </a:extLst>
          </p:cNvPr>
          <p:cNvSpPr/>
          <p:nvPr/>
        </p:nvSpPr>
        <p:spPr>
          <a:xfrm>
            <a:off x="186582" y="362083"/>
            <a:ext cx="6405603" cy="5632311"/>
          </a:xfrm>
          <a:prstGeom prst="rect">
            <a:avLst/>
          </a:prstGeom>
        </p:spPr>
        <p:txBody>
          <a:bodyPr wrap="square">
            <a:spAutoFit/>
          </a:bodyPr>
          <a:lstStyle/>
          <a:p>
            <a:r>
              <a:rPr lang="en-CA" sz="3600" dirty="0">
                <a:solidFill>
                  <a:schemeClr val="bg1"/>
                </a:solidFill>
              </a:rPr>
              <a:t>They waited a very long time and had given up when they finally saw the muskrat! They rushed to him as he breathed his last breath. As the muskrat died, they noticed that he was clutching earth that he had brought up from the water.</a:t>
            </a:r>
          </a:p>
        </p:txBody>
      </p:sp>
    </p:spTree>
    <p:extLst>
      <p:ext uri="{BB962C8B-B14F-4D97-AF65-F5344CB8AC3E}">
        <p14:creationId xmlns:p14="http://schemas.microsoft.com/office/powerpoint/2010/main" val="3321040217"/>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67</TotalTime>
  <Words>293</Words>
  <Application>Microsoft Office PowerPoint</Application>
  <PresentationFormat>Widescreen</PresentationFormat>
  <Paragraphs>14</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Century Gothic</vt:lpstr>
      <vt:lpstr>Wingdings 3</vt:lpstr>
      <vt:lpstr>Slice</vt:lpstr>
      <vt:lpstr>Turtle Island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Turtle Island</dc:title>
  <dc:creator>Priscilla Groom</dc:creator>
  <cp:lastModifiedBy>Priscilla Groom</cp:lastModifiedBy>
  <cp:revision>7</cp:revision>
  <dcterms:created xsi:type="dcterms:W3CDTF">2017-10-18T05:16:32Z</dcterms:created>
  <dcterms:modified xsi:type="dcterms:W3CDTF">2018-08-02T13:46:02Z</dcterms:modified>
</cp:coreProperties>
</file>